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98" r:id="rId3"/>
    <p:sldId id="331" r:id="rId4"/>
    <p:sldId id="332" r:id="rId5"/>
    <p:sldId id="333" r:id="rId6"/>
    <p:sldId id="334" r:id="rId7"/>
    <p:sldId id="335" r:id="rId8"/>
    <p:sldId id="336" r:id="rId9"/>
    <p:sldId id="337" r:id="rId10"/>
    <p:sldId id="34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A4E6"/>
    <a:srgbClr val="CC00FF"/>
    <a:srgbClr val="99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502" autoAdjust="0"/>
  </p:normalViewPr>
  <p:slideViewPr>
    <p:cSldViewPr snapToGrid="0">
      <p:cViewPr>
        <p:scale>
          <a:sx n="70" d="100"/>
          <a:sy n="70" d="100"/>
        </p:scale>
        <p:origin x="-702" y="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B42BFF-424F-4734-BDF5-6A4BC413651A}" type="datetimeFigureOut">
              <a:rPr lang="en-US" smtClean="0"/>
              <a:t>7/2/2020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3E5D93-377C-4C31-92BF-7F7CED471544}" type="slidenum">
              <a:rPr lang="en-US" smtClean="0"/>
              <a:t>‹#›</a:t>
            </a:fld>
            <a:endParaRPr lang="en-US"/>
          </a:p>
        </p:txBody>
      </p:sp>
    </p:spTree>
    <p:extLst>
      <p:ext uri="{BB962C8B-B14F-4D97-AF65-F5344CB8AC3E}">
        <p14:creationId xmlns:p14="http://schemas.microsoft.com/office/powerpoint/2010/main" val="3302982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B3E5D93-377C-4C31-92BF-7F7CED471544}" type="slidenum">
              <a:rPr lang="en-US" smtClean="0"/>
              <a:t>1</a:t>
            </a:fld>
            <a:endParaRPr lang="en-US"/>
          </a:p>
        </p:txBody>
      </p:sp>
    </p:spTree>
    <p:extLst>
      <p:ext uri="{BB962C8B-B14F-4D97-AF65-F5344CB8AC3E}">
        <p14:creationId xmlns:p14="http://schemas.microsoft.com/office/powerpoint/2010/main" val="220607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Medical error involves the application of inappropriate strategies to attain certain health objectives. The most common types of medical errors include errors associated with administration of anaesthesia, delayed or missed diagnosis, infections acquired in hospitals, inadequate follow-ups, technical errors, or even delayed treatment (</a:t>
            </a:r>
            <a:r>
              <a:rPr lang="en-GB" sz="1200" kern="1200" dirty="0" err="1" smtClean="0">
                <a:solidFill>
                  <a:schemeClr val="tx1"/>
                </a:solidFill>
                <a:effectLst/>
                <a:latin typeface="+mn-lt"/>
                <a:ea typeface="+mn-ea"/>
                <a:cs typeface="+mn-cs"/>
              </a:rPr>
              <a:t>Tsiga</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Panagopoulou</a:t>
            </a:r>
            <a:r>
              <a:rPr lang="en-GB" sz="1200" kern="1200" dirty="0" smtClean="0">
                <a:solidFill>
                  <a:schemeClr val="tx1"/>
                </a:solidFill>
                <a:effectLst/>
                <a:latin typeface="+mn-lt"/>
                <a:ea typeface="+mn-ea"/>
                <a:cs typeface="+mn-cs"/>
              </a:rPr>
              <a:t>, &amp; Montgomery, 2017). All of these errors are likely to threaten the lives of the patient because any mistake in health practice might lead to a negative result such as death. Some of the sources of these medical errors include communication challenges, inadequate flow of organizational information, human negligence, and patient-related aspects like inadequate assessment, and failure to acquire consent. </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2</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Several healthcare institutions experience challenges that revolve around human resource management and the entire working environment. The hostility of the working environment is an issue of consideration in this system. Some of the basis for assessing these hostilities includes race, religion, sex, disability, or even sexual orientation. For instance, some healthcare workers have experienced racism since other employees from different races feel that they are not competent in their areas of specialization. Such biases undermine the performance of these employees hence leading to poor health care delivery. Another challenge facing this health organization is extensive workload. It is evident that this issue emerges as a result of a shortage of workforce. The ratio of nurses to the patient is not proportional since there are fewer nurses to handle many patients. </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3</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audience should care about solving patient issues, specifically those related to medication errors, to improve the quality of health care delivery. A continuous increase in medical errors reduces the trust of consumers in these health care institutions; hence people might fail to seek health care services even in times of emergency. The act of caring also depicts that all stakeholders are in the frontlines of preventing future errors. Health care workers are able to engage in ethical practice after realizing their prior mistakes hence working towards improving their services. Research indicates that disclosure of medical errors triggers warnings and encourage the spread or diffusion of a culture of safe practice. Therefore, patient safety is a fundamental variable that every organization should put at stake. The audience should also care about solving the challenge of a hostile working environment and the issue of extensive workload as a way of motivating all employees and improving their productivity.</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4</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An interdisciplinary team approach is relevant in this context because it improves leadership and management skills in an organization. Through this technique, the team is likely to adopt a clear vision and direction to enhance a positive atmosphere that values employee’s input and consensus. </a:t>
            </a:r>
          </a:p>
          <a:p>
            <a:r>
              <a:rPr lang="en-GB" sz="1200" kern="1200" dirty="0" smtClean="0">
                <a:solidFill>
                  <a:schemeClr val="tx1"/>
                </a:solidFill>
                <a:effectLst/>
                <a:latin typeface="+mn-lt"/>
                <a:ea typeface="+mn-ea"/>
                <a:cs typeface="+mn-cs"/>
              </a:rPr>
              <a:t>The interdisciplinary approach is also relevant because it promotes person-</a:t>
            </a:r>
            <a:r>
              <a:rPr lang="en-GB" sz="1200" kern="1200" dirty="0" err="1" smtClean="0">
                <a:solidFill>
                  <a:schemeClr val="tx1"/>
                </a:solidFill>
                <a:effectLst/>
                <a:latin typeface="+mn-lt"/>
                <a:ea typeface="+mn-ea"/>
                <a:cs typeface="+mn-cs"/>
              </a:rPr>
              <a:t>centered</a:t>
            </a:r>
            <a:r>
              <a:rPr lang="en-GB" sz="1200" kern="1200" dirty="0" smtClean="0">
                <a:solidFill>
                  <a:schemeClr val="tx1"/>
                </a:solidFill>
                <a:effectLst/>
                <a:latin typeface="+mn-lt"/>
                <a:ea typeface="+mn-ea"/>
                <a:cs typeface="+mn-cs"/>
              </a:rPr>
              <a:t> practice. The integration of various teams is a mechanism that prioritizes the needs of all patients hence minimizing delays in service delivery. This approach also ensures that patients are involved in every aspect of care delivery hence empowering them to cooperate from the admission point to discharge time.</a:t>
            </a:r>
          </a:p>
          <a:p>
            <a:r>
              <a:rPr lang="en-GB" sz="1200" kern="1200" dirty="0" smtClean="0">
                <a:solidFill>
                  <a:schemeClr val="tx1"/>
                </a:solidFill>
                <a:effectLst/>
                <a:latin typeface="+mn-lt"/>
                <a:ea typeface="+mn-ea"/>
                <a:cs typeface="+mn-cs"/>
              </a:rPr>
              <a:t>It is also relevant because it enhances the formulation of a standardized interdisciplinary care plan, thus promoting comprehensive person-</a:t>
            </a:r>
            <a:r>
              <a:rPr lang="en-GB" sz="1200" kern="1200" dirty="0" err="1" smtClean="0">
                <a:solidFill>
                  <a:schemeClr val="tx1"/>
                </a:solidFill>
                <a:effectLst/>
                <a:latin typeface="+mn-lt"/>
                <a:ea typeface="+mn-ea"/>
                <a:cs typeface="+mn-cs"/>
              </a:rPr>
              <a:t>centered</a:t>
            </a:r>
            <a:r>
              <a:rPr lang="en-GB" sz="1200" kern="1200" dirty="0" smtClean="0">
                <a:solidFill>
                  <a:schemeClr val="tx1"/>
                </a:solidFill>
                <a:effectLst/>
                <a:latin typeface="+mn-lt"/>
                <a:ea typeface="+mn-ea"/>
                <a:cs typeface="+mn-cs"/>
              </a:rPr>
              <a:t> care. </a:t>
            </a:r>
          </a:p>
          <a:p>
            <a:r>
              <a:rPr lang="en-GB" sz="1200" kern="1200" dirty="0" smtClean="0">
                <a:solidFill>
                  <a:schemeClr val="tx1"/>
                </a:solidFill>
                <a:effectLst/>
                <a:latin typeface="+mn-lt"/>
                <a:ea typeface="+mn-ea"/>
                <a:cs typeface="+mn-cs"/>
              </a:rPr>
              <a:t>The interdisciplinary team approach is also relevant because it fosters effective communication. Communication is a crucial goal that determines the outcome of healthcare services. An interdisciplinary approach ensures that all stakeholders access adequate information and utilize it to improve their respective services. Through effective communication, an organization will definitely adopt a genuinely collaborative approach hence enhancing effective operations. </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5</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One of the objectives of this interdisciplinary plan is to promote the training and retraining of employees. All employees should be retrained on contemporary issues that impact effective health care delivery. Training can help to improve workers’ skills in areas such as leadership and communication. Also, workers can learn how to accommodate co-workers from various cultures and those with different ideologies and beliefs.</a:t>
            </a:r>
          </a:p>
          <a:p>
            <a:r>
              <a:rPr lang="en-GB" sz="1200" kern="1200" dirty="0" smtClean="0">
                <a:solidFill>
                  <a:schemeClr val="tx1"/>
                </a:solidFill>
                <a:effectLst/>
                <a:latin typeface="+mn-lt"/>
                <a:ea typeface="+mn-ea"/>
                <a:cs typeface="+mn-cs"/>
              </a:rPr>
              <a:t>Another objective of this approach is to promote the culture of reporting. This technique enables members of an institution to develop a culture of reporting any relevant information that is crucial in the health arena. Employees can also report any act of negligence they encounter in this working environment. </a:t>
            </a:r>
          </a:p>
          <a:p>
            <a:r>
              <a:rPr lang="en-GB" sz="1200" kern="1200" dirty="0" smtClean="0">
                <a:solidFill>
                  <a:schemeClr val="tx1"/>
                </a:solidFill>
                <a:effectLst/>
                <a:latin typeface="+mn-lt"/>
                <a:ea typeface="+mn-ea"/>
                <a:cs typeface="+mn-cs"/>
              </a:rPr>
              <a:t>This technique also aims at improving the leadership skills of employees since they are able to interact with experts from respective fields. Effective leadership skills are fundamental in the healthcare sector because leaders in these organizations should influence followers, set goals, initiate actions, and also motivate all employees.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Moreover, this plan aims at reducing the workload by increasing the staff-to-patient ratio. The presence of adequate health care workers improves the ratio of patient to nurse or patient to doctor hence ensuring that these providers work with limits. </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6</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One of the roles is that it ensures that workers have shared roles and responsibilities in their respective team structures. The interdisciplinary team ensures that these individuals work towards accomplishing or achieving a common organization's goals (</a:t>
            </a:r>
            <a:r>
              <a:rPr lang="en-GB" sz="1200" kern="1200" dirty="0" err="1" smtClean="0">
                <a:solidFill>
                  <a:schemeClr val="tx1"/>
                </a:solidFill>
                <a:effectLst/>
                <a:latin typeface="+mn-lt"/>
                <a:ea typeface="+mn-ea"/>
                <a:cs typeface="+mn-cs"/>
              </a:rPr>
              <a:t>Ciemins</a:t>
            </a:r>
            <a:r>
              <a:rPr lang="en-GB" sz="1200" kern="1200" dirty="0" smtClean="0">
                <a:solidFill>
                  <a:schemeClr val="tx1"/>
                </a:solidFill>
                <a:effectLst/>
                <a:latin typeface="+mn-lt"/>
                <a:ea typeface="+mn-ea"/>
                <a:cs typeface="+mn-cs"/>
              </a:rPr>
              <a:t>, Brant, </a:t>
            </a:r>
            <a:r>
              <a:rPr lang="en-GB" sz="1200" kern="1200" dirty="0" err="1" smtClean="0">
                <a:solidFill>
                  <a:schemeClr val="tx1"/>
                </a:solidFill>
                <a:effectLst/>
                <a:latin typeface="+mn-lt"/>
                <a:ea typeface="+mn-ea"/>
                <a:cs typeface="+mn-cs"/>
              </a:rPr>
              <a:t>Kersten</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Mullette</a:t>
            </a:r>
            <a:r>
              <a:rPr lang="en-GB" sz="1200" kern="1200" dirty="0" smtClean="0">
                <a:solidFill>
                  <a:schemeClr val="tx1"/>
                </a:solidFill>
                <a:effectLst/>
                <a:latin typeface="+mn-lt"/>
                <a:ea typeface="+mn-ea"/>
                <a:cs typeface="+mn-cs"/>
              </a:rPr>
              <a:t>, &amp; Dickerson, 2016). </a:t>
            </a:r>
          </a:p>
          <a:p>
            <a:pPr lvl="0"/>
            <a:r>
              <a:rPr lang="en-GB" sz="1200" kern="1200" dirty="0" smtClean="0">
                <a:solidFill>
                  <a:schemeClr val="tx1"/>
                </a:solidFill>
                <a:effectLst/>
                <a:latin typeface="+mn-lt"/>
                <a:ea typeface="+mn-ea"/>
                <a:cs typeface="+mn-cs"/>
              </a:rPr>
              <a:t>Interdisciplinary teams are also in the frontline of conducting joint patient assessments and diagnoses. This role is important because it ensures that these procedures are accurate due to the presence of a pool of skills.</a:t>
            </a:r>
          </a:p>
          <a:p>
            <a:pPr lvl="0"/>
            <a:r>
              <a:rPr lang="en-GB" sz="1200" kern="1200" dirty="0" smtClean="0">
                <a:solidFill>
                  <a:schemeClr val="tx1"/>
                </a:solidFill>
                <a:effectLst/>
                <a:latin typeface="+mn-lt"/>
                <a:ea typeface="+mn-ea"/>
                <a:cs typeface="+mn-cs"/>
              </a:rPr>
              <a:t>The interdisciplinary team will also ensure the presence of cohesiveness and creativity in this organization. For instance, such teams are likely to focus on the identification of mutual goals hence developing a sense of belonging. Therefore, there will be a greater level of innovation since people with specialized skills come together.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FF3043-A420-4A62-B629-AC3D61B03457}" type="slidenum">
              <a:rPr lang="en-US" smtClean="0"/>
              <a:t>7</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dirty="0" smtClean="0">
                <a:solidFill>
                  <a:schemeClr val="tx1"/>
                </a:solidFill>
                <a:effectLst/>
                <a:latin typeface="+mn-lt"/>
                <a:ea typeface="+mn-ea"/>
                <a:cs typeface="+mn-cs"/>
              </a:rPr>
              <a:t>The plan can be implemented in a way that promotes visibility and accountability of every action. Accountability is an important issue that ensures that no resource is wasted or used for the undesired purpose (</a:t>
            </a:r>
            <a:r>
              <a:rPr lang="en-GB" sz="1200" kern="1200" dirty="0" err="1" smtClean="0">
                <a:solidFill>
                  <a:schemeClr val="tx1"/>
                </a:solidFill>
                <a:effectLst/>
                <a:latin typeface="+mn-lt"/>
                <a:ea typeface="+mn-ea"/>
                <a:cs typeface="+mn-cs"/>
              </a:rPr>
              <a:t>Bakalikwira</a:t>
            </a:r>
            <a:r>
              <a:rPr lang="en-GB" sz="1200" kern="1200" dirty="0" smtClean="0">
                <a:solidFill>
                  <a:schemeClr val="tx1"/>
                </a:solidFill>
                <a:effectLst/>
                <a:latin typeface="+mn-lt"/>
                <a:ea typeface="+mn-ea"/>
                <a:cs typeface="+mn-cs"/>
              </a:rPr>
              <a:t> et al., 2017). For instance, implementation of the plan must be accompanied by a thorough financial audit to enhance accountability and curb any case of misappropriation of funds. </a:t>
            </a:r>
          </a:p>
          <a:p>
            <a:pPr lvl="0"/>
            <a:r>
              <a:rPr lang="en-GB" sz="1200" kern="1200" dirty="0" smtClean="0">
                <a:solidFill>
                  <a:schemeClr val="tx1"/>
                </a:solidFill>
                <a:effectLst/>
                <a:latin typeface="+mn-lt"/>
                <a:ea typeface="+mn-ea"/>
                <a:cs typeface="+mn-cs"/>
              </a:rPr>
              <a:t>The organization can also ensure that it adopts a just-in-time model to enhance lean operation. For example, only necessary or required resources should be utilized at a reasonable time. Therefore, all resources will be used appropriately.</a:t>
            </a:r>
          </a:p>
          <a:p>
            <a:pPr lvl="0"/>
            <a:r>
              <a:rPr lang="en-GB" sz="1200" kern="1200" dirty="0" smtClean="0">
                <a:solidFill>
                  <a:schemeClr val="tx1"/>
                </a:solidFill>
                <a:effectLst/>
                <a:latin typeface="+mn-lt"/>
                <a:ea typeface="+mn-ea"/>
                <a:cs typeface="+mn-cs"/>
              </a:rPr>
              <a:t>Teamwork is another technique that can be integrated to ensure that resources are used accordingly. Based on teamwork, employees will be able to complete their tasks as soon as possible hence managing the time that is an essential resource in healthcare.</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8</a:t>
            </a:fld>
            <a:endParaRPr lang="en-US"/>
          </a:p>
        </p:txBody>
      </p:sp>
    </p:spTree>
    <p:extLst>
      <p:ext uri="{BB962C8B-B14F-4D97-AF65-F5344CB8AC3E}">
        <p14:creationId xmlns:p14="http://schemas.microsoft.com/office/powerpoint/2010/main" val="1088228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Motivation is a criterion that is applicable in measuring the success of this plan. This plan can be successful if all workers are motivated to work. A motivated employee will always try various alternatives to improve the health outcomes of patients. </a:t>
            </a:r>
          </a:p>
          <a:p>
            <a:pPr lvl="0"/>
            <a:r>
              <a:rPr lang="en-GB" sz="1200" kern="1200" dirty="0" smtClean="0">
                <a:solidFill>
                  <a:schemeClr val="tx1"/>
                </a:solidFill>
                <a:effectLst/>
                <a:latin typeface="+mn-lt"/>
                <a:ea typeface="+mn-ea"/>
                <a:cs typeface="+mn-cs"/>
              </a:rPr>
              <a:t>The prevailing workload is another variable used to measure the success of this plan. This project can be successful if healthcare workers do not overwork to the extent that they experience burnouts.</a:t>
            </a:r>
          </a:p>
          <a:p>
            <a:pPr lvl="0"/>
            <a:r>
              <a:rPr lang="en-GB" sz="1200" kern="1200" dirty="0" smtClean="0">
                <a:solidFill>
                  <a:schemeClr val="tx1"/>
                </a:solidFill>
                <a:effectLst/>
                <a:latin typeface="+mn-lt"/>
                <a:ea typeface="+mn-ea"/>
                <a:cs typeface="+mn-cs"/>
              </a:rPr>
              <a:t>A reduction in medical errors also shows that the plan is successful. A decrease in medical error implies that nurses or even doctors maintain a high level of compliance and accuracy in their duties hence improving health care delivery.  </a:t>
            </a:r>
          </a:p>
          <a:p>
            <a:endParaRPr lang="en-US" dirty="0"/>
          </a:p>
        </p:txBody>
      </p:sp>
      <p:sp>
        <p:nvSpPr>
          <p:cNvPr id="4" name="Slide Number Placeholder 3"/>
          <p:cNvSpPr>
            <a:spLocks noGrp="1"/>
          </p:cNvSpPr>
          <p:nvPr>
            <p:ph type="sldNum" sz="quarter" idx="10"/>
          </p:nvPr>
        </p:nvSpPr>
        <p:spPr/>
        <p:txBody>
          <a:bodyPr/>
          <a:lstStyle/>
          <a:p>
            <a:fld id="{3EFF3043-A420-4A62-B629-AC3D61B03457}" type="slidenum">
              <a:rPr lang="en-US" smtClean="0"/>
              <a:t>9</a:t>
            </a:fld>
            <a:endParaRPr lang="en-US"/>
          </a:p>
        </p:txBody>
      </p:sp>
    </p:spTree>
    <p:extLst>
      <p:ext uri="{BB962C8B-B14F-4D97-AF65-F5344CB8AC3E}">
        <p14:creationId xmlns:p14="http://schemas.microsoft.com/office/powerpoint/2010/main" val="1088228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7/2/2020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dirty="0"/>
              <a:pPr/>
              <a:t>7/2/2020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7/2/2020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7/2/2020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9067" y="1020431"/>
            <a:ext cx="10993549" cy="1475013"/>
          </a:xfrm>
        </p:spPr>
        <p:txBody>
          <a:bodyPr>
            <a:normAutofit/>
          </a:bodyPr>
          <a:lstStyle/>
          <a:p>
            <a:pPr algn="ctr"/>
            <a:r>
              <a:rPr lang="en-US" sz="3800" b="1" dirty="0" smtClean="0"/>
              <a:t>PLAN PROPOSAL POWERPOINT </a:t>
            </a:r>
            <a:endParaRPr lang="en-US" sz="3800" b="1" dirty="0"/>
          </a:p>
        </p:txBody>
      </p:sp>
      <p:sp>
        <p:nvSpPr>
          <p:cNvPr id="3" name="Subtitle 2"/>
          <p:cNvSpPr>
            <a:spLocks noGrp="1"/>
          </p:cNvSpPr>
          <p:nvPr>
            <p:ph type="subTitle" idx="1"/>
          </p:nvPr>
        </p:nvSpPr>
        <p:spPr>
          <a:xfrm>
            <a:off x="4760221" y="3599543"/>
            <a:ext cx="2891243" cy="1538057"/>
          </a:xfrm>
        </p:spPr>
        <p:txBody>
          <a:bodyPr>
            <a:normAutofit/>
          </a:bodyPr>
          <a:lstStyle/>
          <a:p>
            <a:pPr algn="ctr"/>
            <a:r>
              <a:rPr lang="en-US" sz="2400" cap="none" dirty="0" smtClean="0">
                <a:solidFill>
                  <a:schemeClr val="bg1"/>
                </a:solidFill>
              </a:rPr>
              <a:t>Student’s Name</a:t>
            </a:r>
          </a:p>
          <a:p>
            <a:pPr algn="ctr"/>
            <a:r>
              <a:rPr lang="en-US" sz="2000" cap="none" dirty="0" smtClean="0">
                <a:solidFill>
                  <a:schemeClr val="bg1"/>
                </a:solidFill>
              </a:rPr>
              <a:t>Institutional Affiliation</a:t>
            </a:r>
            <a:endParaRPr lang="en-US" sz="2000" cap="none" dirty="0" smtClean="0">
              <a:solidFill>
                <a:schemeClr val="bg1"/>
              </a:solidFill>
            </a:endParaRPr>
          </a:p>
        </p:txBody>
      </p:sp>
    </p:spTree>
    <p:extLst>
      <p:ext uri="{BB962C8B-B14F-4D97-AF65-F5344CB8AC3E}">
        <p14:creationId xmlns:p14="http://schemas.microsoft.com/office/powerpoint/2010/main" val="3894698273"/>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GB" b="1" dirty="0"/>
              <a:t>Patient Issue: Medical error </a:t>
            </a:r>
            <a:endParaRPr lang="en-US" dirty="0"/>
          </a:p>
        </p:txBody>
      </p:sp>
      <p:sp>
        <p:nvSpPr>
          <p:cNvPr id="3" name="Content Placeholder 2"/>
          <p:cNvSpPr>
            <a:spLocks noGrp="1"/>
          </p:cNvSpPr>
          <p:nvPr>
            <p:ph idx="1"/>
          </p:nvPr>
        </p:nvSpPr>
        <p:spPr>
          <a:xfrm>
            <a:off x="435429" y="2017487"/>
            <a:ext cx="6342742" cy="4840514"/>
          </a:xfrm>
          <a:solidFill>
            <a:srgbClr val="FFC000"/>
          </a:solidFill>
        </p:spPr>
        <p:txBody>
          <a:bodyPr>
            <a:normAutofit/>
          </a:bodyPr>
          <a:lstStyle/>
          <a:p>
            <a:pPr lvl="1">
              <a:buFont typeface="Wingdings" pitchFamily="2" charset="2"/>
              <a:buChar char="§"/>
            </a:pPr>
            <a:r>
              <a:rPr lang="en-GB" dirty="0" smtClean="0"/>
              <a:t>Medical </a:t>
            </a:r>
            <a:r>
              <a:rPr lang="en-GB" dirty="0"/>
              <a:t>error involves the application of inappropriate strategies to attain certain health objectives. </a:t>
            </a:r>
            <a:endParaRPr lang="en-US" dirty="0" smtClean="0"/>
          </a:p>
          <a:p>
            <a:pPr lvl="1"/>
            <a:r>
              <a:rPr lang="en-GB" dirty="0"/>
              <a:t>The most common types of medical errors include errors associated with administration of anaesthesia, delayed or missed diagnosis, infections acquired in hospitals, inadequate follow-ups, technical errors, or even delayed treatment (</a:t>
            </a:r>
            <a:r>
              <a:rPr lang="en-GB" dirty="0" err="1"/>
              <a:t>Tsiga</a:t>
            </a:r>
            <a:r>
              <a:rPr lang="en-GB" dirty="0"/>
              <a:t>, </a:t>
            </a:r>
            <a:r>
              <a:rPr lang="en-GB" dirty="0" err="1"/>
              <a:t>Panagopoulou</a:t>
            </a:r>
            <a:r>
              <a:rPr lang="en-GB" dirty="0"/>
              <a:t>, &amp; Montgomery, 2017). </a:t>
            </a:r>
            <a:endParaRPr lang="en-US" dirty="0" smtClean="0"/>
          </a:p>
          <a:p>
            <a:pPr lvl="1"/>
            <a:r>
              <a:rPr lang="en-GB" dirty="0"/>
              <a:t>T</a:t>
            </a:r>
            <a:r>
              <a:rPr lang="en-GB" dirty="0" smtClean="0"/>
              <a:t>hese </a:t>
            </a:r>
            <a:r>
              <a:rPr lang="en-GB" dirty="0"/>
              <a:t>errors are likely to threaten the lives of the </a:t>
            </a:r>
            <a:r>
              <a:rPr lang="en-GB" dirty="0" smtClean="0"/>
              <a:t>patients. </a:t>
            </a:r>
            <a:endParaRPr lang="en-US" dirty="0" smtClean="0"/>
          </a:p>
          <a:p>
            <a:pPr lvl="1"/>
            <a:r>
              <a:rPr lang="en-GB" dirty="0"/>
              <a:t>S</a:t>
            </a:r>
            <a:r>
              <a:rPr lang="en-GB" dirty="0" smtClean="0"/>
              <a:t>ources </a:t>
            </a:r>
            <a:r>
              <a:rPr lang="en-GB" dirty="0"/>
              <a:t>of these medical errors include communication challenges, inadequate flow of organizational information, human negligence, and patient-related aspects like inadequate assessment, and failure to acquire consent. </a:t>
            </a:r>
            <a:r>
              <a:rPr lang="en-GB" dirty="0" smtClean="0"/>
              <a:t> </a:t>
            </a:r>
            <a:endParaRPr lang="en-GB" dirty="0"/>
          </a:p>
          <a:p>
            <a:pPr marL="324000" lvl="1" indent="0">
              <a:buNone/>
            </a:pPr>
            <a:endParaRPr lang="en-US" dirty="0" smtClean="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3439" y="1923020"/>
            <a:ext cx="4808561" cy="44965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208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GB" b="1" dirty="0"/>
              <a:t>Organizational Issue</a:t>
            </a:r>
            <a:endParaRPr lang="en-US" dirty="0"/>
          </a:p>
        </p:txBody>
      </p:sp>
      <p:sp>
        <p:nvSpPr>
          <p:cNvPr id="3" name="Content Placeholder 2"/>
          <p:cNvSpPr>
            <a:spLocks noGrp="1"/>
          </p:cNvSpPr>
          <p:nvPr>
            <p:ph idx="1"/>
          </p:nvPr>
        </p:nvSpPr>
        <p:spPr>
          <a:xfrm>
            <a:off x="435429" y="2017487"/>
            <a:ext cx="6342742" cy="4840514"/>
          </a:xfrm>
          <a:solidFill>
            <a:srgbClr val="FFC000"/>
          </a:solidFill>
        </p:spPr>
        <p:txBody>
          <a:bodyPr>
            <a:normAutofit/>
          </a:bodyPr>
          <a:lstStyle/>
          <a:p>
            <a:pPr lvl="1">
              <a:buFont typeface="Wingdings" pitchFamily="2" charset="2"/>
              <a:buChar char="§"/>
            </a:pPr>
            <a:r>
              <a:rPr lang="en-GB" dirty="0" smtClean="0"/>
              <a:t>Several </a:t>
            </a:r>
            <a:r>
              <a:rPr lang="en-GB" dirty="0"/>
              <a:t>healthcare institutions experience challenges that revolve around human resource management and the entire working environment</a:t>
            </a:r>
            <a:r>
              <a:rPr lang="en-GB" dirty="0" smtClean="0"/>
              <a:t>.</a:t>
            </a:r>
          </a:p>
          <a:p>
            <a:pPr lvl="1">
              <a:buFont typeface="Wingdings" pitchFamily="2" charset="2"/>
              <a:buChar char="§"/>
            </a:pPr>
            <a:r>
              <a:rPr lang="en-GB" dirty="0"/>
              <a:t>The hostility of the working environment is an issue of consideration in this system. </a:t>
            </a:r>
            <a:endParaRPr lang="en-GB" dirty="0" smtClean="0"/>
          </a:p>
          <a:p>
            <a:pPr lvl="1">
              <a:buFont typeface="Wingdings" pitchFamily="2" charset="2"/>
              <a:buChar char="§"/>
            </a:pPr>
            <a:r>
              <a:rPr lang="en-GB" dirty="0"/>
              <a:t>Some of the basis for assessing these hostilities includes race, religion, sex, disability, or even sexual orientation</a:t>
            </a:r>
            <a:r>
              <a:rPr lang="en-GB" dirty="0" smtClean="0"/>
              <a:t>.</a:t>
            </a:r>
          </a:p>
          <a:p>
            <a:pPr lvl="1">
              <a:buFont typeface="Wingdings" pitchFamily="2" charset="2"/>
              <a:buChar char="§"/>
            </a:pPr>
            <a:r>
              <a:rPr lang="en-GB" dirty="0"/>
              <a:t>Biases undermine the performance of these employees </a:t>
            </a:r>
          </a:p>
          <a:p>
            <a:pPr lvl="1">
              <a:buFont typeface="Wingdings" pitchFamily="2" charset="2"/>
              <a:buChar char="§"/>
            </a:pPr>
            <a:endParaRPr lang="en-GB" dirty="0" smtClean="0"/>
          </a:p>
          <a:p>
            <a:pPr lvl="1">
              <a:buFont typeface="Wingdings" pitchFamily="2" charset="2"/>
              <a:buChar char="§"/>
            </a:pPr>
            <a:r>
              <a:rPr lang="en-GB" dirty="0"/>
              <a:t>Another challenge facing this health organization is extensive </a:t>
            </a:r>
            <a:r>
              <a:rPr lang="en-GB" dirty="0" smtClean="0"/>
              <a:t>workload</a:t>
            </a:r>
            <a:r>
              <a:rPr lang="en-GB" dirty="0"/>
              <a:t> </a:t>
            </a:r>
            <a:r>
              <a:rPr lang="en-GB" dirty="0" smtClean="0"/>
              <a:t>that emerge as a result of shortage of workforce. </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7302" y="2142699"/>
            <a:ext cx="4698953" cy="3985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303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6879" y="534390"/>
            <a:ext cx="7614107" cy="1665796"/>
          </a:xfrm>
        </p:spPr>
        <p:txBody>
          <a:bodyPr>
            <a:normAutofit fontScale="90000"/>
          </a:bodyPr>
          <a:lstStyle/>
          <a:p>
            <a:pPr algn="ctr"/>
            <a:r>
              <a:rPr lang="en-GB" b="1" dirty="0"/>
              <a:t>Why the audience should care about solving Organizational and patient </a:t>
            </a:r>
            <a:r>
              <a:rPr lang="en-GB" b="1" dirty="0" smtClean="0"/>
              <a:t>issues </a:t>
            </a:r>
            <a:r>
              <a:rPr lang="en-GB" dirty="0"/>
              <a:t/>
            </a:r>
            <a:br>
              <a:rPr lang="en-GB" dirty="0"/>
            </a:b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buFont typeface="Wingdings" pitchFamily="2" charset="2"/>
              <a:buChar char="§"/>
            </a:pPr>
            <a:r>
              <a:rPr lang="en-GB" dirty="0" smtClean="0"/>
              <a:t>The </a:t>
            </a:r>
            <a:r>
              <a:rPr lang="en-GB" dirty="0"/>
              <a:t>audience should care about solving patient issues, specifically those related to medication errors, to improve the quality of health care delivery. </a:t>
            </a:r>
            <a:endParaRPr lang="en-GB" dirty="0" smtClean="0"/>
          </a:p>
          <a:p>
            <a:pPr lvl="1">
              <a:buFont typeface="Wingdings" pitchFamily="2" charset="2"/>
              <a:buChar char="§"/>
            </a:pPr>
            <a:r>
              <a:rPr lang="en-GB" dirty="0"/>
              <a:t>A continuous increase in medical errors reduces the trust of consumers in these health care </a:t>
            </a:r>
            <a:r>
              <a:rPr lang="en-GB" dirty="0" smtClean="0"/>
              <a:t>institutions</a:t>
            </a:r>
          </a:p>
          <a:p>
            <a:pPr lvl="1">
              <a:buFont typeface="Wingdings" pitchFamily="2" charset="2"/>
              <a:buChar char="§"/>
            </a:pPr>
            <a:r>
              <a:rPr lang="en-GB" dirty="0"/>
              <a:t>The act of caring also depicts that all stakeholders are in the frontlines of preventing future errors. </a:t>
            </a:r>
            <a:endParaRPr lang="en-GB" dirty="0" smtClean="0"/>
          </a:p>
          <a:p>
            <a:pPr lvl="1">
              <a:buFont typeface="Wingdings" pitchFamily="2" charset="2"/>
              <a:buChar char="§"/>
            </a:pPr>
            <a:r>
              <a:rPr lang="en-GB" dirty="0"/>
              <a:t>D</a:t>
            </a:r>
            <a:r>
              <a:rPr lang="en-GB" dirty="0" smtClean="0"/>
              <a:t>isclosure </a:t>
            </a:r>
            <a:r>
              <a:rPr lang="en-GB" dirty="0"/>
              <a:t>of medical errors triggers warnings and encourage the spread or diffusion of a culture of safe practice</a:t>
            </a:r>
            <a:r>
              <a:rPr lang="en-GB" dirty="0" smtClean="0"/>
              <a:t>.</a:t>
            </a:r>
          </a:p>
          <a:p>
            <a:pPr lvl="1">
              <a:buFont typeface="Wingdings" pitchFamily="2" charset="2"/>
              <a:buChar char="§"/>
            </a:pPr>
            <a:r>
              <a:rPr lang="en-GB" dirty="0"/>
              <a:t>The audience should also care about solving the challenge of a hostile working environment and the issue of extensive workload as a way of motivating all employees and improving their productivity</a:t>
            </a:r>
            <a:r>
              <a:rPr lang="en-GB" dirty="0" smtClean="0"/>
              <a:t>.</a:t>
            </a:r>
            <a:endParaRPr lang="en-GB"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9917" y="2314504"/>
            <a:ext cx="4203510" cy="3540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255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700643"/>
            <a:ext cx="7704667" cy="1104406"/>
          </a:xfrm>
        </p:spPr>
        <p:txBody>
          <a:bodyPr>
            <a:normAutofit fontScale="90000"/>
          </a:bodyPr>
          <a:lstStyle/>
          <a:p>
            <a:pPr algn="ctr"/>
            <a:r>
              <a:rPr lang="en-GB" b="1" dirty="0"/>
              <a:t>Relevance of an Interdisciplinary Team Approach</a:t>
            </a:r>
            <a:r>
              <a:rPr lang="en-GB" dirty="0"/>
              <a:t/>
            </a:r>
            <a:br>
              <a:rPr lang="en-GB" dirty="0"/>
            </a:br>
            <a:endParaRPr lang="en-US" dirty="0"/>
          </a:p>
        </p:txBody>
      </p:sp>
      <p:sp>
        <p:nvSpPr>
          <p:cNvPr id="3" name="Content Placeholder 2"/>
          <p:cNvSpPr>
            <a:spLocks noGrp="1"/>
          </p:cNvSpPr>
          <p:nvPr>
            <p:ph idx="1"/>
          </p:nvPr>
        </p:nvSpPr>
        <p:spPr>
          <a:xfrm>
            <a:off x="435429" y="2017487"/>
            <a:ext cx="6342742" cy="4383313"/>
          </a:xfrm>
          <a:solidFill>
            <a:srgbClr val="FFC000"/>
          </a:solidFill>
        </p:spPr>
        <p:txBody>
          <a:bodyPr>
            <a:normAutofit/>
          </a:bodyPr>
          <a:lstStyle/>
          <a:p>
            <a:pPr lvl="1">
              <a:buFont typeface="Wingdings" pitchFamily="2" charset="2"/>
              <a:buChar char="§"/>
            </a:pPr>
            <a:r>
              <a:rPr lang="en-GB" dirty="0" smtClean="0"/>
              <a:t>An </a:t>
            </a:r>
            <a:r>
              <a:rPr lang="en-GB" dirty="0"/>
              <a:t>interdisciplinary team approach is relevant in this context because it improves leadership and management skills in an organization. </a:t>
            </a:r>
            <a:endParaRPr lang="en-GB" dirty="0" smtClean="0"/>
          </a:p>
          <a:p>
            <a:pPr lvl="1">
              <a:buFont typeface="Wingdings" pitchFamily="2" charset="2"/>
              <a:buChar char="§"/>
            </a:pPr>
            <a:r>
              <a:rPr lang="en-GB" dirty="0"/>
              <a:t>The interdisciplinary approach is also relevant because it promotes </a:t>
            </a:r>
            <a:r>
              <a:rPr lang="en-GB" dirty="0" smtClean="0"/>
              <a:t>person-centred </a:t>
            </a:r>
            <a:r>
              <a:rPr lang="en-GB" dirty="0"/>
              <a:t>practice. </a:t>
            </a:r>
            <a:endParaRPr lang="en-GB" dirty="0" smtClean="0"/>
          </a:p>
          <a:p>
            <a:pPr lvl="1">
              <a:buFont typeface="Wingdings" pitchFamily="2" charset="2"/>
              <a:buChar char="§"/>
            </a:pPr>
            <a:r>
              <a:rPr lang="en-GB" dirty="0"/>
              <a:t>It is also relevant because it enhances the formulation of a standardized interdisciplinary care plan, thus promoting comprehensive </a:t>
            </a:r>
            <a:r>
              <a:rPr lang="en-GB" dirty="0" smtClean="0"/>
              <a:t>person-centred </a:t>
            </a:r>
            <a:r>
              <a:rPr lang="en-GB" dirty="0"/>
              <a:t>care. </a:t>
            </a:r>
            <a:endParaRPr lang="en-US" dirty="0" smtClean="0"/>
          </a:p>
          <a:p>
            <a:pPr lvl="1">
              <a:buFont typeface="Wingdings" pitchFamily="2" charset="2"/>
              <a:buChar char="§"/>
            </a:pPr>
            <a:r>
              <a:rPr lang="en-GB" dirty="0"/>
              <a:t>The interdisciplinary team approach is also relevant because it fosters effective communication. </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8974" y="2579427"/>
            <a:ext cx="4462818" cy="3589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009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GB" b="1" dirty="0"/>
              <a:t>Interdisciplinary Plan Summary: Objectives </a:t>
            </a: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buFont typeface="Wingdings" pitchFamily="2" charset="2"/>
              <a:buChar char="§"/>
            </a:pPr>
            <a:r>
              <a:rPr lang="en-GB" dirty="0" smtClean="0"/>
              <a:t>One </a:t>
            </a:r>
            <a:r>
              <a:rPr lang="en-GB" dirty="0"/>
              <a:t>of the objectives of this interdisciplinary plan is to promote the training and retraining of employees.</a:t>
            </a:r>
            <a:r>
              <a:rPr lang="en-US" dirty="0" smtClean="0"/>
              <a:t> </a:t>
            </a:r>
          </a:p>
          <a:p>
            <a:pPr lvl="1">
              <a:buFont typeface="Wingdings" pitchFamily="2" charset="2"/>
              <a:buChar char="§"/>
            </a:pPr>
            <a:r>
              <a:rPr lang="en-GB" dirty="0"/>
              <a:t>Another objective of this approach is to promote the culture of reporting. </a:t>
            </a:r>
            <a:endParaRPr lang="en-GB" dirty="0" smtClean="0"/>
          </a:p>
          <a:p>
            <a:pPr lvl="1">
              <a:buFont typeface="Wingdings" pitchFamily="2" charset="2"/>
              <a:buChar char="§"/>
            </a:pPr>
            <a:r>
              <a:rPr lang="en-GB" dirty="0"/>
              <a:t>This technique also aims at improving the leadership skills of employees since they are able to interact with experts from respective fields. </a:t>
            </a:r>
            <a:endParaRPr lang="en-GB" dirty="0" smtClean="0"/>
          </a:p>
          <a:p>
            <a:pPr lvl="1">
              <a:buFont typeface="Wingdings" pitchFamily="2" charset="2"/>
              <a:buChar char="§"/>
            </a:pPr>
            <a:r>
              <a:rPr lang="en-GB" dirty="0"/>
              <a:t>Moreover, this plan aims at reducing the workload by increasing the staff-to-patient ratio. </a:t>
            </a:r>
            <a:endParaRPr lang="en-US"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8848" y="2279176"/>
            <a:ext cx="4367283" cy="369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164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213757"/>
            <a:ext cx="7704667" cy="2244438"/>
          </a:xfrm>
        </p:spPr>
        <p:txBody>
          <a:bodyPr/>
          <a:lstStyle/>
          <a:p>
            <a:pPr algn="ctr"/>
            <a:r>
              <a:rPr lang="en-GB" b="1" dirty="0"/>
              <a:t>Interdisciplinary Plan Summary: Role of Interdisciplinary Team</a:t>
            </a:r>
            <a:r>
              <a:rPr lang="en-GB" dirty="0"/>
              <a:t/>
            </a:r>
            <a:br>
              <a:rPr lang="en-GB" dirty="0"/>
            </a:b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buFont typeface="Wingdings" pitchFamily="2" charset="2"/>
              <a:buChar char="§"/>
            </a:pPr>
            <a:r>
              <a:rPr lang="en-GB" dirty="0" smtClean="0"/>
              <a:t>One </a:t>
            </a:r>
            <a:r>
              <a:rPr lang="en-GB" dirty="0"/>
              <a:t>of the roles is that it ensures that workers have shared roles and responsibilities in their respective team structures</a:t>
            </a:r>
            <a:r>
              <a:rPr lang="en-GB" dirty="0" smtClean="0"/>
              <a:t>.</a:t>
            </a:r>
          </a:p>
          <a:p>
            <a:pPr lvl="1">
              <a:buFont typeface="Wingdings" pitchFamily="2" charset="2"/>
              <a:buChar char="§"/>
            </a:pPr>
            <a:r>
              <a:rPr lang="en-GB" dirty="0"/>
              <a:t>The interdisciplinary team ensures that these individuals work towards accomplishing or achieving a common organization's goals (</a:t>
            </a:r>
            <a:r>
              <a:rPr lang="en-GB" dirty="0" err="1"/>
              <a:t>Ciemins</a:t>
            </a:r>
            <a:r>
              <a:rPr lang="en-GB" dirty="0"/>
              <a:t>, Brant, </a:t>
            </a:r>
            <a:r>
              <a:rPr lang="en-GB" dirty="0" err="1"/>
              <a:t>Kersten</a:t>
            </a:r>
            <a:r>
              <a:rPr lang="en-GB" dirty="0"/>
              <a:t>, </a:t>
            </a:r>
            <a:r>
              <a:rPr lang="en-GB" dirty="0" err="1"/>
              <a:t>Mullette</a:t>
            </a:r>
            <a:r>
              <a:rPr lang="en-GB" dirty="0"/>
              <a:t>, &amp; Dickerson, 2016). </a:t>
            </a:r>
          </a:p>
          <a:p>
            <a:pPr lvl="1">
              <a:buFont typeface="Wingdings" pitchFamily="2" charset="2"/>
              <a:buChar char="§"/>
            </a:pPr>
            <a:r>
              <a:rPr lang="en-GB" dirty="0"/>
              <a:t>Interdisciplinary teams are also in the frontline of conducting joint patient assessments and diagnoses. </a:t>
            </a:r>
            <a:endParaRPr lang="en-GB" dirty="0" smtClean="0"/>
          </a:p>
          <a:p>
            <a:pPr lvl="1">
              <a:buFont typeface="Wingdings" pitchFamily="2" charset="2"/>
              <a:buChar char="§"/>
            </a:pPr>
            <a:r>
              <a:rPr lang="en-GB" dirty="0"/>
              <a:t>The interdisciplinary team will also ensure the presence of cohesiveness and creativity in this organization. </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1552" y="2169994"/>
            <a:ext cx="4490114" cy="3916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6481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GB" b="1" dirty="0"/>
              <a:t>Implementation and Resource Management</a:t>
            </a: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r>
              <a:rPr lang="en-GB" dirty="0"/>
              <a:t>The plan can be implemented in a way that promotes visibility and accountability of every action. </a:t>
            </a:r>
            <a:endParaRPr lang="en-GB" dirty="0" smtClean="0"/>
          </a:p>
          <a:p>
            <a:pPr lvl="1"/>
            <a:r>
              <a:rPr lang="en-GB" dirty="0"/>
              <a:t>Accountability is an important issue that ensures that no resource is wasted or used for the undesired purpose (</a:t>
            </a:r>
            <a:r>
              <a:rPr lang="en-GB" dirty="0" err="1"/>
              <a:t>Bakalikwira</a:t>
            </a:r>
            <a:r>
              <a:rPr lang="en-GB" dirty="0"/>
              <a:t> et al., 2017). </a:t>
            </a:r>
            <a:endParaRPr lang="en-GB" dirty="0" smtClean="0"/>
          </a:p>
          <a:p>
            <a:pPr lvl="1"/>
            <a:r>
              <a:rPr lang="en-GB" dirty="0"/>
              <a:t>The organization can also ensure that it adopts a just-in-time model to enhance lean operation. </a:t>
            </a:r>
            <a:endParaRPr lang="en-GB" dirty="0" smtClean="0"/>
          </a:p>
          <a:p>
            <a:pPr lvl="1"/>
            <a:r>
              <a:rPr lang="en-GB" dirty="0"/>
              <a:t>Teamwork is another technique that can be integrated to ensure that resources are used accordingly</a:t>
            </a:r>
            <a:r>
              <a:rPr lang="en-GB" dirty="0" smtClean="0"/>
              <a:t>.</a:t>
            </a:r>
            <a:r>
              <a:rPr lang="en-US" dirty="0"/>
              <a:t> </a:t>
            </a:r>
            <a:endParaRPr lang="en-GB" dirty="0" smtClean="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9612" y="2000108"/>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9166" y="3964106"/>
            <a:ext cx="2310168"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9861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009" y="-505409"/>
            <a:ext cx="7704667" cy="1981200"/>
          </a:xfrm>
        </p:spPr>
        <p:txBody>
          <a:bodyPr/>
          <a:lstStyle/>
          <a:p>
            <a:pPr algn="ctr"/>
            <a:r>
              <a:rPr lang="en-GB" b="1" dirty="0"/>
              <a:t>Evaluation</a:t>
            </a:r>
            <a:r>
              <a:rPr lang="en-GB" dirty="0"/>
              <a:t/>
            </a:r>
            <a:br>
              <a:rPr lang="en-GB" dirty="0"/>
            </a:br>
            <a:endParaRPr lang="en-US" dirty="0"/>
          </a:p>
        </p:txBody>
      </p:sp>
      <p:sp>
        <p:nvSpPr>
          <p:cNvPr id="3" name="Content Placeholder 2"/>
          <p:cNvSpPr>
            <a:spLocks noGrp="1"/>
          </p:cNvSpPr>
          <p:nvPr>
            <p:ph idx="1"/>
          </p:nvPr>
        </p:nvSpPr>
        <p:spPr>
          <a:xfrm>
            <a:off x="435429" y="2017487"/>
            <a:ext cx="6342742" cy="4462141"/>
          </a:xfrm>
          <a:solidFill>
            <a:srgbClr val="FFC000"/>
          </a:solidFill>
        </p:spPr>
        <p:txBody>
          <a:bodyPr>
            <a:normAutofit/>
          </a:bodyPr>
          <a:lstStyle/>
          <a:p>
            <a:pPr lvl="1">
              <a:buFont typeface="Wingdings" pitchFamily="2" charset="2"/>
              <a:buChar char="§"/>
            </a:pPr>
            <a:r>
              <a:rPr lang="en-GB" dirty="0" smtClean="0"/>
              <a:t>Motivation </a:t>
            </a:r>
            <a:r>
              <a:rPr lang="en-GB" dirty="0"/>
              <a:t>is a criterion that is applicable in measuring the success of this plan. </a:t>
            </a:r>
            <a:endParaRPr lang="en-GB" dirty="0" smtClean="0"/>
          </a:p>
          <a:p>
            <a:pPr lvl="1">
              <a:buFont typeface="Wingdings" pitchFamily="2" charset="2"/>
              <a:buChar char="§"/>
            </a:pPr>
            <a:r>
              <a:rPr lang="en-GB" dirty="0"/>
              <a:t>The prevailing workload is another variable used to measure the success of this plan. </a:t>
            </a:r>
            <a:endParaRPr lang="en-GB" dirty="0" smtClean="0"/>
          </a:p>
          <a:p>
            <a:pPr lvl="1">
              <a:buFont typeface="Wingdings" pitchFamily="2" charset="2"/>
              <a:buChar char="§"/>
            </a:pPr>
            <a:r>
              <a:rPr lang="en-GB" dirty="0"/>
              <a:t>A reduction in medical errors also shows that the plan is successful. </a:t>
            </a: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5426" y="2333768"/>
            <a:ext cx="3843409" cy="3821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8311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References</a:t>
            </a:r>
            <a:br>
              <a:rPr lang="en-GB" dirty="0"/>
            </a:br>
            <a:endParaRPr lang="en-GB" dirty="0"/>
          </a:p>
        </p:txBody>
      </p:sp>
      <p:sp>
        <p:nvSpPr>
          <p:cNvPr id="3" name="Content Placeholder 2"/>
          <p:cNvSpPr>
            <a:spLocks noGrp="1"/>
          </p:cNvSpPr>
          <p:nvPr>
            <p:ph idx="1"/>
          </p:nvPr>
        </p:nvSpPr>
        <p:spPr/>
        <p:txBody>
          <a:bodyPr/>
          <a:lstStyle/>
          <a:p>
            <a:r>
              <a:rPr lang="en-GB" dirty="0" err="1"/>
              <a:t>Bakalikwira</a:t>
            </a:r>
            <a:r>
              <a:rPr lang="en-GB" dirty="0"/>
              <a:t>, L., </a:t>
            </a:r>
            <a:r>
              <a:rPr lang="en-GB" dirty="0" err="1"/>
              <a:t>Bananuka</a:t>
            </a:r>
            <a:r>
              <a:rPr lang="en-GB" dirty="0"/>
              <a:t>, J., </a:t>
            </a:r>
            <a:r>
              <a:rPr lang="en-GB" dirty="0" err="1"/>
              <a:t>Kaawaase</a:t>
            </a:r>
            <a:r>
              <a:rPr lang="en-GB" dirty="0"/>
              <a:t> </a:t>
            </a:r>
            <a:r>
              <a:rPr lang="en-GB" dirty="0" err="1"/>
              <a:t>Kigongo</a:t>
            </a:r>
            <a:r>
              <a:rPr lang="en-GB" dirty="0"/>
              <a:t>, T., </a:t>
            </a:r>
            <a:r>
              <a:rPr lang="en-GB" dirty="0" err="1"/>
              <a:t>Musimenta</a:t>
            </a:r>
            <a:r>
              <a:rPr lang="en-GB" dirty="0"/>
              <a:t>, D., &amp; </a:t>
            </a:r>
            <a:r>
              <a:rPr lang="en-GB" dirty="0" err="1"/>
              <a:t>Mukyala</a:t>
            </a:r>
            <a:r>
              <a:rPr lang="en-GB" dirty="0"/>
              <a:t>, V. (2017). Accountability in public health care systems: A developing economy perspective. </a:t>
            </a:r>
            <a:r>
              <a:rPr lang="en-GB" i="1" dirty="0"/>
              <a:t>Cogent Business &amp; Management</a:t>
            </a:r>
            <a:r>
              <a:rPr lang="en-GB" dirty="0"/>
              <a:t>, </a:t>
            </a:r>
            <a:r>
              <a:rPr lang="en-GB" i="1" dirty="0"/>
              <a:t>4</a:t>
            </a:r>
            <a:r>
              <a:rPr lang="en-GB" dirty="0"/>
              <a:t>(1), 1334995. </a:t>
            </a:r>
          </a:p>
          <a:p>
            <a:r>
              <a:rPr lang="en-GB" dirty="0" err="1"/>
              <a:t>Ciemins</a:t>
            </a:r>
            <a:r>
              <a:rPr lang="en-GB" dirty="0"/>
              <a:t>, E. L., Brant, J., </a:t>
            </a:r>
            <a:r>
              <a:rPr lang="en-GB" dirty="0" err="1"/>
              <a:t>Kersten</a:t>
            </a:r>
            <a:r>
              <a:rPr lang="en-GB" dirty="0"/>
              <a:t>, D., </a:t>
            </a:r>
            <a:r>
              <a:rPr lang="en-GB" dirty="0" err="1"/>
              <a:t>Mullette</a:t>
            </a:r>
            <a:r>
              <a:rPr lang="en-GB" dirty="0"/>
              <a:t>, E., &amp; Dickerson, D. (2016). Why the interdisciplinary team approach works: insights from complexity science. </a:t>
            </a:r>
            <a:r>
              <a:rPr lang="en-GB" i="1" dirty="0"/>
              <a:t>Journal of palliative medicine</a:t>
            </a:r>
            <a:r>
              <a:rPr lang="en-GB" dirty="0"/>
              <a:t>, </a:t>
            </a:r>
            <a:r>
              <a:rPr lang="en-GB" i="1" dirty="0"/>
              <a:t>19</a:t>
            </a:r>
            <a:r>
              <a:rPr lang="en-GB" dirty="0"/>
              <a:t>(7), 767-770.</a:t>
            </a:r>
          </a:p>
          <a:p>
            <a:r>
              <a:rPr lang="en-GB" dirty="0" err="1"/>
              <a:t>Tsiga</a:t>
            </a:r>
            <a:r>
              <a:rPr lang="en-GB" dirty="0"/>
              <a:t>, E., </a:t>
            </a:r>
            <a:r>
              <a:rPr lang="en-GB" dirty="0" err="1"/>
              <a:t>Panagopoulou</a:t>
            </a:r>
            <a:r>
              <a:rPr lang="en-GB" dirty="0"/>
              <a:t>, E., &amp; Montgomery, A. (2017). Examining the link between burnout and medical error: A checklist approach. </a:t>
            </a:r>
            <a:r>
              <a:rPr lang="en-GB" i="1" dirty="0"/>
              <a:t>Burnout Research</a:t>
            </a:r>
            <a:r>
              <a:rPr lang="en-GB" dirty="0"/>
              <a:t>, </a:t>
            </a:r>
            <a:r>
              <a:rPr lang="en-GB" i="1" dirty="0"/>
              <a:t>6</a:t>
            </a:r>
            <a:r>
              <a:rPr lang="en-GB" dirty="0"/>
              <a:t>, 1-8. </a:t>
            </a:r>
          </a:p>
        </p:txBody>
      </p:sp>
    </p:spTree>
    <p:extLst>
      <p:ext uri="{BB962C8B-B14F-4D97-AF65-F5344CB8AC3E}">
        <p14:creationId xmlns:p14="http://schemas.microsoft.com/office/powerpoint/2010/main" val="1515092073"/>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1944</Words>
  <Application>Microsoft Office PowerPoint</Application>
  <PresentationFormat>Custom</PresentationFormat>
  <Paragraphs>79</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Dividend</vt:lpstr>
      <vt:lpstr>PLAN PROPOSAL POWERPOINT </vt:lpstr>
      <vt:lpstr>Patient Issue: Medical error </vt:lpstr>
      <vt:lpstr>Organizational Issue</vt:lpstr>
      <vt:lpstr>Why the audience should care about solving Organizational and patient issues  </vt:lpstr>
      <vt:lpstr>Relevance of an Interdisciplinary Team Approach </vt:lpstr>
      <vt:lpstr>Interdisciplinary Plan Summary: Objectives </vt:lpstr>
      <vt:lpstr>Interdisciplinary Plan Summary: Role of Interdisciplinary Team </vt:lpstr>
      <vt:lpstr>Implementation and Resource Management</vt:lpstr>
      <vt:lpstr>Evaluation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Principles of Marketing</dc:title>
  <dc:creator>Ryan Langan</dc:creator>
  <cp:lastModifiedBy>Terry</cp:lastModifiedBy>
  <cp:revision>164</cp:revision>
  <dcterms:created xsi:type="dcterms:W3CDTF">2020-05-14T23:31:58Z</dcterms:created>
  <dcterms:modified xsi:type="dcterms:W3CDTF">2020-07-02T20:43:58Z</dcterms:modified>
</cp:coreProperties>
</file>